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57" r:id="rId1"/>
    <p:sldMasterId id="2147483784" r:id="rId2"/>
    <p:sldMasterId id="2147483797" r:id="rId3"/>
  </p:sldMasterIdLst>
  <p:notesMasterIdLst>
    <p:notesMasterId r:id="rId23"/>
  </p:notesMasterIdLst>
  <p:handoutMasterIdLst>
    <p:handoutMasterId r:id="rId24"/>
  </p:handoutMasterIdLst>
  <p:sldIdLst>
    <p:sldId id="304" r:id="rId4"/>
    <p:sldId id="444" r:id="rId5"/>
    <p:sldId id="447" r:id="rId6"/>
    <p:sldId id="461" r:id="rId7"/>
    <p:sldId id="305" r:id="rId8"/>
    <p:sldId id="445" r:id="rId9"/>
    <p:sldId id="449" r:id="rId10"/>
    <p:sldId id="454" r:id="rId11"/>
    <p:sldId id="450" r:id="rId12"/>
    <p:sldId id="451" r:id="rId13"/>
    <p:sldId id="452" r:id="rId14"/>
    <p:sldId id="455" r:id="rId15"/>
    <p:sldId id="448" r:id="rId16"/>
    <p:sldId id="456" r:id="rId17"/>
    <p:sldId id="458" r:id="rId18"/>
    <p:sldId id="459" r:id="rId19"/>
    <p:sldId id="462" r:id="rId20"/>
    <p:sldId id="460" r:id="rId21"/>
    <p:sldId id="446" r:id="rId22"/>
  </p:sldIdLst>
  <p:sldSz cx="9144000" cy="6858000" type="screen4x3"/>
  <p:notesSz cx="9144000" cy="6858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Franklin Gothic Demi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2086"/>
    <a:srgbClr val="FDE3BA"/>
    <a:srgbClr val="EAEC5E"/>
    <a:srgbClr val="F6BF69"/>
    <a:srgbClr val="51DC00"/>
    <a:srgbClr val="714400"/>
    <a:srgbClr val="BC3700"/>
    <a:srgbClr val="06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760" y="-96"/>
      </p:cViewPr>
      <p:guideLst>
        <p:guide orient="horz" pos="384"/>
        <p:guide pos="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17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9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34988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1649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39750"/>
            <a:ext cx="3413125" cy="25590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58760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21162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038350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96265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75036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90600" y="21336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3450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14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5194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086614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023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9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752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49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0967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7812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73975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1724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2088" y="571500"/>
            <a:ext cx="1951037" cy="55245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71500"/>
            <a:ext cx="5703888" cy="55245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345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571500"/>
            <a:ext cx="7807325" cy="55245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046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5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232187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3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6744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88030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38907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47544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1909345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0000868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38200" cy="9144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28675"/>
            <a:ext cx="838200" cy="6029325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0"/>
                  <a:invGamma/>
                </a:srgbClr>
              </a:gs>
              <a:gs pos="100000">
                <a:srgbClr val="063DE8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6700" y="857250"/>
            <a:ext cx="7740650" cy="5715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094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xmlns:p14="http://schemas.microsoft.com/office/powerpoint/2010/main">
    <p:zoom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0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  <a:ea typeface="ＭＳ Ｐゴシック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  <a:ea typeface="ＭＳ Ｐゴシック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  <a:ea typeface="ＭＳ Ｐゴシック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  <a:ea typeface="ＭＳ Ｐゴシック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38200" cy="914400"/>
          </a:xfrm>
          <a:prstGeom prst="rect">
            <a:avLst/>
          </a:prstGeom>
          <a:gradFill rotWithShape="0">
            <a:gsLst>
              <a:gs pos="0">
                <a:srgbClr val="9234DB"/>
              </a:gs>
              <a:gs pos="100000">
                <a:srgbClr val="9234DB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28675"/>
            <a:ext cx="838200" cy="6027738"/>
          </a:xfrm>
          <a:prstGeom prst="rect">
            <a:avLst/>
          </a:prstGeom>
          <a:gradFill rotWithShape="0">
            <a:gsLst>
              <a:gs pos="0">
                <a:srgbClr val="9234DB">
                  <a:gamma/>
                  <a:shade val="0"/>
                  <a:invGamma/>
                </a:srgbClr>
              </a:gs>
              <a:gs pos="100000">
                <a:srgbClr val="9234D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1625" y="838200"/>
            <a:ext cx="7740650" cy="571500"/>
          </a:xfrm>
          <a:prstGeom prst="rect">
            <a:avLst/>
          </a:prstGeom>
          <a:gradFill rotWithShape="0">
            <a:gsLst>
              <a:gs pos="0">
                <a:srgbClr val="9234DB"/>
              </a:gs>
              <a:gs pos="100000">
                <a:srgbClr val="9234DB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715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4138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34" grpId="0" build="p">
        <p:tmplLst>
          <p:tmpl lvl="1">
            <p:tnLst>
              <p:par>
                <p:cTn xmlns:p14="http://schemas.microsoft.com/office/powerpoint/2010/main"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ＭＳ Ｐゴシック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ＭＳ Ｐゴシック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ＭＳ Ｐゴシック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ＭＳ Ｐゴシック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2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2819400"/>
          </a:xfrm>
        </p:spPr>
        <p:txBody>
          <a:bodyPr/>
          <a:lstStyle/>
          <a:p>
            <a:pPr algn="r"/>
            <a:r>
              <a:rPr lang="en-US" sz="6000" dirty="0" smtClean="0">
                <a:effectLst/>
                <a:latin typeface="Impact" charset="0"/>
              </a:rPr>
              <a:t>The Elder’s </a:t>
            </a:r>
            <a:r>
              <a:rPr lang="en-US" sz="6000" dirty="0" smtClean="0">
                <a:effectLst/>
                <a:latin typeface="Impact" charset="0"/>
              </a:rPr>
              <a:t>Training 101</a:t>
            </a:r>
            <a:br>
              <a:rPr lang="en-US" sz="6000" dirty="0" smtClean="0">
                <a:effectLst/>
                <a:latin typeface="Impact" charset="0"/>
              </a:rPr>
            </a:br>
            <a:endParaRPr lang="en-US" sz="6000" dirty="0">
              <a:effectLst/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2048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Role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2139468"/>
            <a:ext cx="8396682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2800" b="0" dirty="0" smtClean="0">
                <a:effectLst/>
              </a:rPr>
              <a:t>Elders should be a resource for those who seek partnership in prayer.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800" b="0" dirty="0">
              <a:effectLst/>
            </a:endParaRPr>
          </a:p>
          <a:p>
            <a:pPr marL="914400" lvl="1" indent="-514350"/>
            <a:r>
              <a:rPr lang="en-US" dirty="0" smtClean="0">
                <a:latin typeface="+mn-lt"/>
              </a:rPr>
              <a:t>James 5:14 </a:t>
            </a:r>
            <a:r>
              <a:rPr lang="en-US" b="1" dirty="0">
                <a:latin typeface="+mn-lt"/>
              </a:rPr>
              <a:t> </a:t>
            </a:r>
            <a:r>
              <a:rPr lang="en-US" dirty="0">
                <a:latin typeface="+mn-lt"/>
              </a:rPr>
              <a:t>Is anyone among you sick? Let them call the elders of the church to pray over them and anoint them with oil in the name of the Lord.</a:t>
            </a:r>
            <a:endParaRPr lang="en-US" b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78532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Role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2139468"/>
            <a:ext cx="8396682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sz="2800" b="0" dirty="0" smtClean="0">
                <a:effectLst/>
              </a:rPr>
              <a:t>Elders should be involved in the work of shepherding. </a:t>
            </a:r>
          </a:p>
          <a:p>
            <a:pPr marL="0" indent="0">
              <a:buNone/>
            </a:pPr>
            <a:endParaRPr lang="en-US" sz="2800" b="0" dirty="0">
              <a:effectLst/>
            </a:endParaRPr>
          </a:p>
          <a:p>
            <a:pPr marL="914400" lvl="1" indent="-514350"/>
            <a:r>
              <a:rPr lang="en-US" dirty="0" smtClean="0">
                <a:latin typeface="+mn-lt"/>
              </a:rPr>
              <a:t>Acts 20:28</a:t>
            </a:r>
            <a:r>
              <a:rPr lang="en-US" b="1" dirty="0">
                <a:latin typeface="+mn-lt"/>
              </a:rPr>
              <a:t> </a:t>
            </a:r>
            <a:r>
              <a:rPr lang="en-US" dirty="0">
                <a:latin typeface="+mn-lt"/>
              </a:rPr>
              <a:t>Keep watch over yourselves and all the flock of which the Holy Spirit has made you overseers. Be </a:t>
            </a:r>
            <a:r>
              <a:rPr lang="en-US" u="sng" dirty="0">
                <a:latin typeface="+mn-lt"/>
              </a:rPr>
              <a:t>shepherds</a:t>
            </a:r>
            <a:r>
              <a:rPr lang="en-US" dirty="0">
                <a:latin typeface="+mn-lt"/>
              </a:rPr>
              <a:t> of the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church of God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which he bought with his own blood</a:t>
            </a:r>
            <a:r>
              <a:rPr lang="en-US" dirty="0" smtClean="0">
                <a:latin typeface="+mn-lt"/>
              </a:rPr>
              <a:t>.</a:t>
            </a:r>
            <a:endParaRPr lang="en-US" b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21597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Work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0999" y="2139468"/>
            <a:ext cx="8650111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b="0" dirty="0" smtClean="0">
                <a:effectLst/>
              </a:rPr>
              <a:t>The work of an elder involves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leading by example.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 smtClean="0">
                <a:effectLst/>
              </a:rPr>
              <a:t>The work of an elder involves planning and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soul-winning.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prayer.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teaching and preaching.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 smtClean="0">
                <a:effectLst/>
              </a:rPr>
              <a:t>The work of an elder involves leading worship.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advice and constructive criticism.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admonition, warning and correction.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>
                <a:effectLst/>
              </a:rPr>
              <a:t>The work of an elder involves </a:t>
            </a:r>
            <a:r>
              <a:rPr lang="en-US" sz="2000" b="0" dirty="0" smtClean="0">
                <a:effectLst/>
              </a:rPr>
              <a:t>encourage and motivation.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 smtClean="0">
                <a:effectLst/>
              </a:rPr>
              <a:t>The work of an elder involves promoting 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dirty="0" smtClean="0">
                <a:effectLst/>
              </a:rPr>
              <a:t>The </a:t>
            </a:r>
            <a:r>
              <a:rPr lang="en-US" sz="2000" b="0" dirty="0">
                <a:effectLst/>
              </a:rPr>
              <a:t>work of an elder </a:t>
            </a:r>
            <a:r>
              <a:rPr lang="en-US" sz="2000" b="0" dirty="0" smtClean="0">
                <a:effectLst/>
              </a:rPr>
              <a:t>involves visiting the flock.</a:t>
            </a:r>
          </a:p>
        </p:txBody>
      </p:sp>
    </p:spTree>
    <p:extLst>
      <p:ext uri="{BB962C8B-B14F-4D97-AF65-F5344CB8AC3E}">
        <p14:creationId xmlns:p14="http://schemas.microsoft.com/office/powerpoint/2010/main" val="156382652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730955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Making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the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Most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Your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Ministry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476251"/>
            <a:ext cx="8607778" cy="33582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Understand you are accountable to God.</a:t>
            </a:r>
          </a:p>
          <a:p>
            <a:pPr marL="514350" indent="-514350">
              <a:buFontTx/>
              <a:buAutoNum type="arabicPeriod"/>
            </a:pPr>
            <a:r>
              <a:rPr lang="en-US" sz="2000" b="0" dirty="0">
                <a:effectLst/>
              </a:rPr>
              <a:t>Decide to dedicate an appropriate portion of time to ministry.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Commit to be a person of prayer and Bible study.</a:t>
            </a:r>
            <a:endParaRPr lang="en-US" sz="2000" b="0" dirty="0" smtClean="0">
              <a:effectLst/>
            </a:endParaRP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Meet with your pastor to get ideas and direction in your ministry.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Be at church every time the doors open.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Be a positive force at board and business meetings.</a:t>
            </a:r>
          </a:p>
          <a:p>
            <a:pPr marL="514350" indent="-514350">
              <a:buFontTx/>
              <a:buAutoNum type="arabicPeriod"/>
            </a:pPr>
            <a:r>
              <a:rPr lang="en-US" sz="2000" b="0" dirty="0">
                <a:effectLst/>
              </a:rPr>
              <a:t>Be a greeter every Sabbath morning. </a:t>
            </a:r>
            <a:endParaRPr lang="en-US" sz="2000" b="0" dirty="0" smtClean="0">
              <a:effectLst/>
            </a:endParaRPr>
          </a:p>
          <a:p>
            <a:pPr marL="514350" indent="-514350">
              <a:buFontTx/>
              <a:buAutoNum type="arabicPeriod"/>
            </a:pPr>
            <a:r>
              <a:rPr lang="en-US" sz="2000" b="0" dirty="0" smtClean="0">
                <a:effectLst/>
              </a:rPr>
              <a:t>Be prepared if you are involved in worship. (prayer, scripture, </a:t>
            </a:r>
            <a:r>
              <a:rPr lang="en-US" sz="2000" b="0" dirty="0" err="1" smtClean="0">
                <a:effectLst/>
              </a:rPr>
              <a:t>annouc</a:t>
            </a:r>
            <a:r>
              <a:rPr lang="en-US" sz="2000" b="0" dirty="0">
                <a:effectLst/>
              </a:rPr>
              <a:t>)</a:t>
            </a:r>
            <a:endParaRPr lang="en-US" sz="2000" b="0" dirty="0">
              <a:effectLst/>
            </a:endParaRP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Visit every member in their home.  (attending and missing)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Make visiting the sick a priority.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Be a soul-winner.  (seminars, Bible studies, </a:t>
            </a:r>
            <a:r>
              <a:rPr lang="en-US" sz="2000" b="0" dirty="0" err="1">
                <a:effectLst/>
              </a:rPr>
              <a:t>e</a:t>
            </a:r>
            <a:r>
              <a:rPr lang="en-US" sz="2000" b="0" dirty="0" err="1" smtClean="0">
                <a:effectLst/>
              </a:rPr>
              <a:t>tc</a:t>
            </a:r>
            <a:r>
              <a:rPr lang="en-US" sz="2000" b="0" dirty="0" smtClean="0">
                <a:effectLst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Affirm the other ministry leaders in your church.</a:t>
            </a:r>
          </a:p>
          <a:p>
            <a:pPr marL="514350" indent="-514350">
              <a:buAutoNum type="arabicPeriod"/>
            </a:pPr>
            <a:r>
              <a:rPr lang="en-US" sz="2000" b="0" dirty="0" smtClean="0">
                <a:effectLst/>
              </a:rPr>
              <a:t>Support and encourage your pastor.  </a:t>
            </a:r>
          </a:p>
          <a:p>
            <a:pPr marL="514350" indent="-514350">
              <a:buFontTx/>
              <a:buAutoNum type="arabicPeriod"/>
            </a:pPr>
            <a:r>
              <a:rPr lang="en-US" sz="2000" b="0" dirty="0">
                <a:effectLst/>
              </a:rPr>
              <a:t>Pick a deacon or two to mentor.</a:t>
            </a:r>
          </a:p>
          <a:p>
            <a:pPr marL="514350" indent="-514350">
              <a:buAutoNum type="arabicPeriod"/>
            </a:pPr>
            <a:endParaRPr lang="en-US" sz="2000" b="0" dirty="0" smtClean="0">
              <a:effectLst/>
            </a:endParaRPr>
          </a:p>
          <a:p>
            <a:pPr marL="514350" indent="-514350">
              <a:buAutoNum type="arabicPeriod"/>
            </a:pPr>
            <a:endParaRPr lang="en-US" sz="2000" b="0" dirty="0" smtClean="0">
              <a:effectLst/>
            </a:endParaRPr>
          </a:p>
          <a:p>
            <a:pPr marL="514350" indent="-514350">
              <a:buAutoNum type="arabicPeriod"/>
            </a:pPr>
            <a:endParaRPr lang="en-US" sz="2800" b="0" dirty="0" smtClean="0">
              <a:effectLst/>
            </a:endParaRPr>
          </a:p>
          <a:p>
            <a:pPr marL="514350" indent="-514350">
              <a:buAutoNum type="arabicPeriod"/>
            </a:pPr>
            <a:endParaRPr lang="en-US" sz="28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331745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8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8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8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8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730955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Needed</a:t>
            </a:r>
            <a:r>
              <a:rPr lang="pt-B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Resources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229556"/>
            <a:ext cx="8607778" cy="26049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>
                <a:effectLst/>
              </a:rPr>
              <a:t>What can we do to assist you in your ministry?</a:t>
            </a:r>
          </a:p>
          <a:p>
            <a:pPr marL="0" indent="0" algn="ctr">
              <a:buNone/>
            </a:pPr>
            <a:endParaRPr lang="en-US" sz="2800" b="0" dirty="0">
              <a:effectLst/>
            </a:endParaRPr>
          </a:p>
          <a:p>
            <a:pPr marL="0" indent="0" algn="ctr">
              <a:buNone/>
            </a:pPr>
            <a:r>
              <a:rPr lang="en-US" sz="2800" b="0" dirty="0" smtClean="0">
                <a:effectLst/>
              </a:rPr>
              <a:t>What resources can we provide?</a:t>
            </a:r>
          </a:p>
          <a:p>
            <a:pPr marL="0" indent="0" algn="ctr">
              <a:buNone/>
            </a:pPr>
            <a:endParaRPr lang="en-US" sz="2800" b="0" dirty="0">
              <a:effectLst/>
            </a:endParaRPr>
          </a:p>
          <a:p>
            <a:pPr marL="0" indent="0" algn="ctr">
              <a:buNone/>
            </a:pPr>
            <a:r>
              <a:rPr lang="en-US" sz="2800" b="0" dirty="0" smtClean="0">
                <a:effectLst/>
              </a:rPr>
              <a:t>What training would be helpful to you?</a:t>
            </a:r>
            <a:endParaRPr lang="en-US" sz="2800" b="0" dirty="0" smtClean="0">
              <a:effectLst/>
            </a:endParaRPr>
          </a:p>
          <a:p>
            <a:pPr marL="0" indent="0">
              <a:buNone/>
            </a:pPr>
            <a:endParaRPr lang="en-US" sz="2800" b="0" dirty="0" smtClean="0">
              <a:effectLst/>
            </a:endParaRPr>
          </a:p>
          <a:p>
            <a:pPr marL="514350" indent="-514350">
              <a:buAutoNum type="arabicPeriod"/>
            </a:pPr>
            <a:endParaRPr lang="en-US" sz="28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259776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314"/>
            <a:ext cx="9144000" cy="742024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r>
              <a:rPr lang="en-US" sz="3200" dirty="0">
                <a:solidFill>
                  <a:srgbClr val="FFFF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Preparing for a Successful </a:t>
            </a:r>
            <a:r>
              <a:rPr lang="en-US" sz="3200" dirty="0" smtClean="0">
                <a:solidFill>
                  <a:srgbClr val="FFFF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Evangelistic Meeting</a:t>
            </a:r>
            <a:endParaRPr lang="en-US" sz="32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42922"/>
            <a:ext cx="9144000" cy="3942901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r>
              <a:rPr lang="en-US" sz="3100" dirty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July 15</a:t>
            </a:r>
          </a:p>
          <a:p>
            <a:pPr algn="ctr" eaLnBrk="1" hangingPunct="1"/>
            <a:endParaRPr lang="en-US" sz="25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46" t="3646" r="5098" b="56429"/>
          <a:stretch/>
        </p:blipFill>
        <p:spPr>
          <a:xfrm>
            <a:off x="611407" y="1502612"/>
            <a:ext cx="7812926" cy="53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314"/>
            <a:ext cx="9144000" cy="988246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lvl="0" algn="ctr" eaLnBrk="1" hangingPunct="1"/>
            <a:r>
              <a:rPr lang="en-US" sz="3200" dirty="0">
                <a:solidFill>
                  <a:srgbClr val="FFFF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Preparing for a Successful Evangelistic Meeting</a:t>
            </a: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</a:t>
            </a:r>
            <a:endParaRPr lang="en-US" sz="28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72367"/>
            <a:ext cx="9144000" cy="3512014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r>
              <a:rPr lang="en-US" sz="3100" dirty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August 19</a:t>
            </a:r>
          </a:p>
          <a:p>
            <a:pPr algn="ctr" eaLnBrk="1" hangingPunct="1"/>
            <a:endParaRPr lang="en-US" sz="25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702"/>
          <a:stretch/>
        </p:blipFill>
        <p:spPr>
          <a:xfrm>
            <a:off x="253997" y="1354666"/>
            <a:ext cx="8466667" cy="55033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84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314"/>
            <a:ext cx="9144000" cy="988246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Church Growth Practicum I</a:t>
            </a:r>
            <a:endParaRPr lang="en-US" sz="32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</a:t>
            </a:r>
            <a:endParaRPr lang="en-US" sz="28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72367"/>
            <a:ext cx="9144000" cy="3512014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r>
              <a:rPr lang="en-US" sz="3100" dirty="0" smtClean="0">
                <a:solidFill>
                  <a:srgbClr val="FFFFFF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January 18-20 2013</a:t>
            </a:r>
            <a:endParaRPr lang="en-US" sz="31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5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19" y="1538114"/>
            <a:ext cx="5288843" cy="4661297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1944863" y="6015953"/>
            <a:ext cx="5442909" cy="8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200" dirty="0">
                <a:solidFill>
                  <a:srgbClr val="FFFF33"/>
                </a:solidFill>
                <a:latin typeface="Calibri"/>
                <a:ea typeface="ＭＳ Ｐゴシック" charset="0"/>
                <a:cs typeface="Calibri"/>
                <a:sym typeface="Geeza Pro" charset="0"/>
              </a:rPr>
              <a:t>Partners for Growth</a:t>
            </a:r>
          </a:p>
        </p:txBody>
      </p:sp>
    </p:spTree>
    <p:extLst>
      <p:ext uri="{BB962C8B-B14F-4D97-AF65-F5344CB8AC3E}">
        <p14:creationId xmlns:p14="http://schemas.microsoft.com/office/powerpoint/2010/main" val="1425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 meeting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66" y="214314"/>
            <a:ext cx="8678333" cy="2404018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endParaRPr lang="en-US" sz="32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32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r>
              <a:rPr lang="en-US" sz="6000" b="1" dirty="0" smtClean="0">
                <a:latin typeface="Pristina"/>
                <a:ea typeface="ヒラギノ角ゴ ProN W3" charset="0"/>
                <a:cs typeface="Pristina"/>
                <a:sym typeface="Gill Sans" charset="0"/>
              </a:rPr>
              <a:t>Elder’s Retreat</a:t>
            </a:r>
            <a:endParaRPr lang="en-US" sz="6000" b="1" dirty="0">
              <a:latin typeface="Pristina"/>
              <a:ea typeface="ヒラギノ角ゴ ProN W3" charset="0"/>
              <a:cs typeface="Pristina"/>
              <a:sym typeface="Gill Sans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</a:t>
            </a:r>
            <a:endParaRPr lang="en-US" sz="28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556" y="2042357"/>
            <a:ext cx="8692444" cy="4943175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eaLnBrk="1" hangingPunct="1"/>
            <a:endParaRPr lang="en-US" sz="3100" dirty="0">
              <a:solidFill>
                <a:srgbClr val="0000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r>
              <a:rPr lang="en-US" sz="3100" dirty="0" smtClean="0">
                <a:solidFill>
                  <a:srgbClr val="0000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February 8-10, 2013</a:t>
            </a:r>
          </a:p>
          <a:p>
            <a:pPr algn="ctr" eaLnBrk="1" hangingPunct="1"/>
            <a:r>
              <a:rPr lang="en-US" sz="3100" dirty="0" smtClean="0">
                <a:solidFill>
                  <a:srgbClr val="000000"/>
                </a:solidFill>
                <a:latin typeface="Helvetica"/>
                <a:ea typeface="ヒラギノ角ゴ ProN W3" charset="0"/>
                <a:cs typeface="Helvetica"/>
                <a:sym typeface="Gill Sans" charset="0"/>
              </a:rPr>
              <a:t>Sunset Lake</a:t>
            </a:r>
          </a:p>
          <a:p>
            <a:pPr algn="ctr" eaLnBrk="1" hangingPunct="1"/>
            <a:endParaRPr lang="en-US" sz="31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500" dirty="0">
              <a:solidFill>
                <a:srgbClr val="FFFFFF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  <a:p>
            <a:pPr algn="ctr" eaLnBrk="1" hangingPunct="1"/>
            <a:endParaRPr lang="en-US" sz="2800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544638"/>
            <a:ext cx="7781925" cy="3768725"/>
          </a:xfrm>
        </p:spPr>
        <p:txBody>
          <a:bodyPr/>
          <a:lstStyle/>
          <a:p>
            <a:pPr>
              <a:spcBef>
                <a:spcPct val="600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Arial" charset="0"/>
              </a:rPr>
              <a:t>Elder’s Handbook</a:t>
            </a:r>
          </a:p>
          <a:p>
            <a:pPr>
              <a:spcBef>
                <a:spcPct val="60000"/>
              </a:spcBef>
              <a:buFontTx/>
              <a:buNone/>
            </a:pPr>
            <a:endParaRPr lang="en-US" sz="1200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>
              <a:lnSpc>
                <a:spcPct val="0"/>
              </a:lnSpc>
              <a:spcBef>
                <a:spcPct val="60000"/>
              </a:spcBef>
            </a:pPr>
            <a:r>
              <a:rPr lang="en-US" sz="2800" b="0" dirty="0" smtClean="0">
                <a:effectLst/>
                <a:latin typeface="Arial" charset="0"/>
              </a:rPr>
              <a:t>Available at ABC or </a:t>
            </a:r>
            <a:r>
              <a:rPr lang="en-US" sz="2800" b="0" dirty="0" err="1" smtClean="0">
                <a:effectLst/>
                <a:latin typeface="Arial" charset="0"/>
              </a:rPr>
              <a:t>AdventSource</a:t>
            </a:r>
            <a:endParaRPr lang="en-US" sz="2000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Arial" charset="0"/>
              </a:rPr>
              <a:t>Conference Website</a:t>
            </a:r>
          </a:p>
          <a:p>
            <a:pPr>
              <a:spcBef>
                <a:spcPct val="60000"/>
              </a:spcBef>
              <a:buFontTx/>
              <a:buNone/>
            </a:pPr>
            <a:endParaRPr lang="en-US" sz="1400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 lvl="0">
              <a:lnSpc>
                <a:spcPct val="0"/>
              </a:lnSpc>
              <a:spcBef>
                <a:spcPct val="60000"/>
              </a:spcBef>
            </a:pPr>
            <a:r>
              <a:rPr lang="en-US" sz="2800" b="0" dirty="0" smtClean="0">
                <a:solidFill>
                  <a:srgbClr val="FFFFFF"/>
                </a:solidFill>
                <a:effectLst/>
                <a:latin typeface="Arial" charset="0"/>
              </a:rPr>
              <a:t>www.washingtonconference.org/</a:t>
            </a:r>
            <a:r>
              <a:rPr lang="en-US" sz="2800" b="0" dirty="0" smtClean="0">
                <a:solidFill>
                  <a:srgbClr val="FFFFFF"/>
                </a:solidFill>
                <a:effectLst/>
                <a:latin typeface="Arial" charset="0"/>
              </a:rPr>
              <a:t>elders</a:t>
            </a:r>
            <a:endParaRPr lang="en-US" sz="2800" b="0" dirty="0">
              <a:solidFill>
                <a:srgbClr val="FFFFFF"/>
              </a:solidFill>
              <a:effectLst/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Arial" charset="0"/>
              </a:rPr>
              <a:t>Elder’s e-Newsletter</a:t>
            </a:r>
            <a:endParaRPr lang="en-US" sz="2800" dirty="0">
              <a:solidFill>
                <a:schemeClr val="tx2"/>
              </a:solidFill>
              <a:effectLst/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en-US" sz="1400" dirty="0">
              <a:solidFill>
                <a:schemeClr val="tx2"/>
              </a:solidFill>
              <a:effectLst/>
              <a:latin typeface="Arial" charset="0"/>
            </a:endParaRPr>
          </a:p>
          <a:p>
            <a:pPr lvl="0">
              <a:lnSpc>
                <a:spcPct val="0"/>
              </a:lnSpc>
              <a:spcBef>
                <a:spcPct val="60000"/>
              </a:spcBef>
            </a:pPr>
            <a:r>
              <a:rPr lang="en-US" sz="2800" b="0" dirty="0" smtClean="0">
                <a:solidFill>
                  <a:srgbClr val="FFFFFF"/>
                </a:solidFill>
                <a:effectLst/>
                <a:latin typeface="Arial" charset="0"/>
              </a:rPr>
              <a:t>Sign up sheet at back of room</a:t>
            </a:r>
            <a:endParaRPr lang="en-US" sz="2800" b="0" dirty="0">
              <a:effectLst/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Arial" charset="0"/>
              </a:rPr>
              <a:t>Your Pastor</a:t>
            </a:r>
            <a:endParaRPr lang="en-US" sz="2800" dirty="0">
              <a:solidFill>
                <a:schemeClr val="tx2"/>
              </a:solidFill>
              <a:effectLst/>
              <a:latin typeface="Arial" charset="0"/>
            </a:endParaRPr>
          </a:p>
          <a:p>
            <a:pPr>
              <a:spcBef>
                <a:spcPct val="60000"/>
              </a:spcBef>
              <a:buFontTx/>
              <a:buNone/>
            </a:pPr>
            <a:endParaRPr lang="en-US" sz="1200" dirty="0">
              <a:solidFill>
                <a:schemeClr val="tx2"/>
              </a:solidFill>
              <a:effectLst/>
              <a:latin typeface="Arial" charset="0"/>
            </a:endParaRPr>
          </a:p>
          <a:p>
            <a:pPr>
              <a:lnSpc>
                <a:spcPct val="0"/>
              </a:lnSpc>
              <a:spcBef>
                <a:spcPct val="60000"/>
              </a:spcBef>
            </a:pPr>
            <a:r>
              <a:rPr lang="en-US" sz="2800" b="0" dirty="0" smtClean="0">
                <a:effectLst/>
                <a:latin typeface="Arial" charset="0"/>
              </a:rPr>
              <a:t>If they don’t take the initiative, you do it. </a:t>
            </a:r>
            <a:endParaRPr lang="en-US" sz="2800" b="0" dirty="0">
              <a:effectLst/>
              <a:latin typeface="Arial" charset="0"/>
            </a:endParaRPr>
          </a:p>
          <a:p>
            <a:pPr>
              <a:lnSpc>
                <a:spcPct val="0"/>
              </a:lnSpc>
              <a:spcBef>
                <a:spcPct val="60000"/>
              </a:spcBef>
              <a:buFontTx/>
              <a:buNone/>
            </a:pPr>
            <a:endParaRPr lang="en-US" sz="2800" b="0" dirty="0">
              <a:effectLst/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7325" y="0"/>
            <a:ext cx="6929438" cy="1325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000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Resources</a:t>
            </a:r>
            <a:r>
              <a:rPr lang="pt-BR" sz="4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endParaRPr lang="pt-BR" sz="4000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36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502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Greatest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Need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679222"/>
            <a:ext cx="8396682" cy="472157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effectLst/>
              </a:rPr>
              <a:t>The </a:t>
            </a:r>
            <a:r>
              <a:rPr lang="en-US" sz="2800" dirty="0" smtClean="0">
                <a:effectLst/>
              </a:rPr>
              <a:t>Adventist Church is facing a crisis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Most churches are not growing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Membership is aging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Many churches are not healthy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We are not hanging on to our youth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Many of our schools are closing or </a:t>
            </a:r>
            <a:r>
              <a:rPr lang="en-US" sz="24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struggling to survive</a:t>
            </a:r>
            <a:endParaRPr lang="en-US" sz="2400" b="0" dirty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Many members do not know what we believe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People attend our worship but otherwise are not involved</a:t>
            </a:r>
          </a:p>
          <a:p>
            <a:r>
              <a:rPr lang="en-US" sz="2400" b="0" dirty="0">
                <a:solidFill>
                  <a:schemeClr val="tx1">
                    <a:lumMod val="85000"/>
                  </a:schemeClr>
                </a:solidFill>
                <a:effectLst/>
              </a:rPr>
              <a:t>Lack of understanding our of purpose and mission</a:t>
            </a:r>
          </a:p>
          <a:p>
            <a:pPr>
              <a:buFontTx/>
              <a:buNone/>
            </a:pPr>
            <a:endParaRPr lang="en-US" sz="2800" b="0" dirty="0"/>
          </a:p>
        </p:txBody>
      </p:sp>
      <p:sp>
        <p:nvSpPr>
          <p:cNvPr id="2" name="TextBox 1"/>
          <p:cNvSpPr txBox="1"/>
          <p:nvPr/>
        </p:nvSpPr>
        <p:spPr>
          <a:xfrm rot="1724297">
            <a:off x="1336330" y="2883031"/>
            <a:ext cx="6008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A Crisis of </a:t>
            </a:r>
            <a:r>
              <a:rPr lang="en-US" sz="7200" u="sng" dirty="0" smtClean="0"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LEADERSHIP</a:t>
            </a:r>
            <a:endParaRPr lang="en-US" sz="7200" u="sng" dirty="0"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44421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502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Greatest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Need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042572"/>
            <a:ext cx="8396682" cy="335822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0" dirty="0" smtClean="0">
                <a:effectLst/>
              </a:rPr>
              <a:t>The greatest need in the church today is </a:t>
            </a:r>
            <a:r>
              <a:rPr lang="en-US" sz="2800" b="0" u="sng" dirty="0" smtClean="0">
                <a:effectLst/>
              </a:rPr>
              <a:t>leadership</a:t>
            </a:r>
          </a:p>
          <a:p>
            <a:pPr>
              <a:buFontTx/>
              <a:buNone/>
            </a:pPr>
            <a:endParaRPr lang="en-US" sz="2800" b="0" u="sng" dirty="0">
              <a:effectLst/>
            </a:endParaRPr>
          </a:p>
          <a:p>
            <a:pPr algn="ctr">
              <a:buFontTx/>
              <a:buNone/>
            </a:pPr>
            <a:r>
              <a:rPr lang="en-US" sz="2800" b="0" dirty="0" smtClean="0">
                <a:effectLst/>
              </a:rPr>
              <a:t>You are part of God’s answer to that need!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8431210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502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Discussion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679222"/>
            <a:ext cx="8396682" cy="4721577"/>
          </a:xfrm>
        </p:spPr>
        <p:txBody>
          <a:bodyPr/>
          <a:lstStyle/>
          <a:p>
            <a:pPr algn="ctr">
              <a:buFontTx/>
              <a:buNone/>
            </a:pPr>
            <a:endParaRPr lang="en-US" sz="2800" b="0" dirty="0" smtClean="0">
              <a:effectLst/>
            </a:endParaRPr>
          </a:p>
          <a:p>
            <a:pPr algn="ctr">
              <a:buFontTx/>
              <a:buNone/>
            </a:pPr>
            <a:r>
              <a:rPr lang="en-US" sz="2400" b="0" dirty="0" smtClean="0">
                <a:effectLst/>
              </a:rPr>
              <a:t>Why is organization and leadership important in a church?</a:t>
            </a:r>
          </a:p>
          <a:p>
            <a:pPr algn="ctr">
              <a:buFontTx/>
              <a:buNone/>
            </a:pPr>
            <a:endParaRPr lang="en-US" sz="2400" b="0" dirty="0">
              <a:effectLst/>
            </a:endParaRPr>
          </a:p>
          <a:p>
            <a:pPr algn="ctr">
              <a:buFontTx/>
              <a:buNone/>
            </a:pPr>
            <a:r>
              <a:rPr lang="en-US" sz="2400" b="0" dirty="0" smtClean="0">
                <a:effectLst/>
              </a:rPr>
              <a:t>What does the term “servant</a:t>
            </a:r>
            <a:r>
              <a:rPr lang="en-US" sz="2400" b="0" dirty="0" smtClean="0">
                <a:effectLst/>
              </a:rPr>
              <a:t> </a:t>
            </a:r>
            <a:r>
              <a:rPr lang="en-US" sz="2400" b="0" dirty="0" smtClean="0">
                <a:effectLst/>
              </a:rPr>
              <a:t>leader” mean to you?</a:t>
            </a:r>
          </a:p>
          <a:p>
            <a:pPr algn="ctr">
              <a:buFontTx/>
              <a:buNone/>
            </a:pPr>
            <a:endParaRPr lang="en-US" sz="2400" b="0" dirty="0">
              <a:effectLst/>
            </a:endParaRPr>
          </a:p>
          <a:p>
            <a:pPr algn="ctr">
              <a:buFontTx/>
              <a:buNone/>
            </a:pPr>
            <a:r>
              <a:rPr lang="en-US" sz="2400" b="0" dirty="0" smtClean="0">
                <a:effectLst/>
              </a:rPr>
              <a:t>What practical ways could you show </a:t>
            </a:r>
          </a:p>
          <a:p>
            <a:pPr algn="ctr">
              <a:buFontTx/>
              <a:buNone/>
            </a:pPr>
            <a:r>
              <a:rPr lang="en-US" sz="2400" b="0" dirty="0" smtClean="0">
                <a:effectLst/>
              </a:rPr>
              <a:t>yourself as a servant leader?</a:t>
            </a:r>
            <a:endParaRPr lang="en-US" sz="2400" b="0" dirty="0" smtClean="0">
              <a:effectLst/>
            </a:endParaRPr>
          </a:p>
          <a:p>
            <a:pPr algn="ctr">
              <a:buFontTx/>
              <a:buNone/>
            </a:pPr>
            <a:endParaRPr lang="en-US" sz="2400" b="0" dirty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pPr>
              <a:buFontTx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13356934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0999" y="304800"/>
            <a:ext cx="70696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Calling</a:t>
            </a:r>
            <a:r>
              <a:rPr lang="pt-B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and</a:t>
            </a:r>
            <a:r>
              <a:rPr lang="pt-B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Election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001000" cy="4724400"/>
          </a:xfrm>
        </p:spPr>
        <p:txBody>
          <a:bodyPr/>
          <a:lstStyle/>
          <a:p>
            <a:pPr>
              <a:buNone/>
            </a:pPr>
            <a:r>
              <a:rPr lang="en-US" sz="3000" dirty="0" smtClean="0">
                <a:solidFill>
                  <a:srgbClr val="66FFFF"/>
                </a:solidFill>
                <a:effectLst/>
                <a:latin typeface="Impact" charset="0"/>
              </a:rPr>
              <a:t>Called by God</a:t>
            </a:r>
            <a:r>
              <a:rPr lang="en-US" sz="3000" u="sng" dirty="0">
                <a:solidFill>
                  <a:srgbClr val="66FFFF"/>
                </a:solidFill>
                <a:latin typeface="Arial" charset="0"/>
              </a:rPr>
              <a:t/>
            </a:r>
            <a:br>
              <a:rPr lang="en-US" sz="3000" u="sng" dirty="0">
                <a:solidFill>
                  <a:srgbClr val="66FFFF"/>
                </a:solidFill>
                <a:latin typeface="Arial" charset="0"/>
              </a:rPr>
            </a:br>
            <a:endParaRPr lang="en-US" sz="3000" u="sng" dirty="0">
              <a:solidFill>
                <a:srgbClr val="66FFFF"/>
              </a:solidFill>
              <a:latin typeface="Arial" charset="0"/>
            </a:endParaRPr>
          </a:p>
          <a:p>
            <a:pPr>
              <a:lnSpc>
                <a:spcPct val="0"/>
              </a:lnSpc>
              <a:buFontTx/>
              <a:buNone/>
            </a:pPr>
            <a:endParaRPr lang="en-US" sz="3400" u="sng" dirty="0">
              <a:solidFill>
                <a:srgbClr val="66FFFF"/>
              </a:solidFill>
              <a:latin typeface="Arial" charset="0"/>
            </a:endParaRPr>
          </a:p>
          <a:p>
            <a:r>
              <a:rPr lang="en-US" sz="2800" b="0" dirty="0">
                <a:effectLst/>
                <a:latin typeface="Arial" charset="0"/>
              </a:rPr>
              <a:t>The call to be an elder is a </a:t>
            </a:r>
            <a:r>
              <a:rPr lang="en-US" sz="2800" b="0" dirty="0" smtClean="0">
                <a:effectLst/>
                <a:latin typeface="Arial" charset="0"/>
              </a:rPr>
              <a:t>call is not from a church or a pastor, </a:t>
            </a:r>
            <a:r>
              <a:rPr lang="en-US" sz="2800" b="0" u="sng" dirty="0" smtClean="0">
                <a:effectLst/>
                <a:latin typeface="Arial" charset="0"/>
              </a:rPr>
              <a:t>but </a:t>
            </a:r>
            <a:r>
              <a:rPr lang="en-US" sz="2800" b="0" u="sng" dirty="0">
                <a:effectLst/>
                <a:latin typeface="Arial" charset="0"/>
              </a:rPr>
              <a:t>from </a:t>
            </a:r>
            <a:r>
              <a:rPr lang="en-US" sz="2800" b="0" u="sng" dirty="0" smtClean="0">
                <a:effectLst/>
                <a:latin typeface="Arial" charset="0"/>
              </a:rPr>
              <a:t>God</a:t>
            </a:r>
            <a:r>
              <a:rPr lang="en-US" sz="2800" b="0" dirty="0" smtClean="0">
                <a:effectLst/>
                <a:latin typeface="Arial" charset="0"/>
              </a:rPr>
              <a:t>.</a:t>
            </a:r>
          </a:p>
          <a:p>
            <a:pPr marL="0" indent="0">
              <a:buNone/>
            </a:pPr>
            <a:endParaRPr lang="en-US" sz="2800" b="0" dirty="0">
              <a:effectLst/>
              <a:latin typeface="Arial" charset="0"/>
            </a:endParaRPr>
          </a:p>
          <a:p>
            <a:r>
              <a:rPr lang="en-US" sz="2800" b="0" dirty="0">
                <a:effectLst/>
              </a:rPr>
              <a:t>Elders who realize that their calling comes first</a:t>
            </a:r>
          </a:p>
          <a:p>
            <a:pPr>
              <a:buFontTx/>
              <a:buNone/>
            </a:pPr>
            <a:r>
              <a:rPr lang="en-US" sz="2800" b="0" dirty="0">
                <a:effectLst/>
              </a:rPr>
              <a:t>    from God, will most appreciate </a:t>
            </a:r>
            <a:r>
              <a:rPr lang="en-US" sz="2800" b="0" dirty="0" smtClean="0">
                <a:effectLst/>
              </a:rPr>
              <a:t>the importance of seriousness of their leadership responsibility.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8989175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04800"/>
            <a:ext cx="502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Greatest</a:t>
            </a:r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Need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042572"/>
            <a:ext cx="8396682" cy="335822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b="0" dirty="0" smtClean="0">
                <a:effectLst/>
              </a:rPr>
              <a:t>Non-productive elders…</a:t>
            </a:r>
          </a:p>
          <a:p>
            <a:pPr algn="ctr">
              <a:buFontTx/>
              <a:buNone/>
            </a:pPr>
            <a:r>
              <a:rPr lang="en-US" sz="3200" b="0" dirty="0" smtClean="0">
                <a:effectLst/>
              </a:rPr>
              <a:t>foster non-productive </a:t>
            </a:r>
            <a:r>
              <a:rPr lang="en-US" sz="3200" b="0" dirty="0" smtClean="0">
                <a:effectLst/>
              </a:rPr>
              <a:t>churches</a:t>
            </a:r>
          </a:p>
          <a:p>
            <a:pPr algn="ctr">
              <a:buFontTx/>
              <a:buNone/>
            </a:pPr>
            <a:endParaRPr lang="en-US" sz="3200" b="0" dirty="0">
              <a:effectLst/>
            </a:endParaRPr>
          </a:p>
          <a:p>
            <a:pPr algn="ctr">
              <a:buNone/>
            </a:pPr>
            <a:r>
              <a:rPr lang="en-US" sz="3200" b="0" dirty="0"/>
              <a:t>What kind of elder will you be?</a:t>
            </a:r>
          </a:p>
          <a:p>
            <a:pPr algn="ctr">
              <a:buFontTx/>
              <a:buNone/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17232215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Role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2139468"/>
            <a:ext cx="8396682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sz="2800" b="0" dirty="0" smtClean="0">
                <a:effectLst/>
              </a:rPr>
              <a:t>Elders as leaders in the the local church are to help the members first understand and then engage in the mission of the church.</a:t>
            </a:r>
          </a:p>
          <a:p>
            <a:pPr marL="514350" indent="-514350">
              <a:buFontTx/>
              <a:buAutoNum type="arabicPeriod"/>
            </a:pPr>
            <a:endParaRPr lang="en-US" sz="2800" b="0" dirty="0">
              <a:effectLst/>
            </a:endParaRPr>
          </a:p>
          <a:p>
            <a:pPr marL="0" indent="0">
              <a:buNone/>
            </a:pPr>
            <a:endParaRPr lang="en-US" sz="2800" b="0" dirty="0">
              <a:effectLst/>
            </a:endParaRPr>
          </a:p>
          <a:p>
            <a:pPr marL="0" indent="0">
              <a:buNone/>
            </a:pPr>
            <a:endParaRPr lang="en-US" sz="2800" b="0" dirty="0">
              <a:effectLst/>
            </a:endParaRPr>
          </a:p>
          <a:p>
            <a:pPr marL="914400" lvl="1" indent="-514350"/>
            <a:endParaRPr lang="en-US" sz="30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46036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Role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2139468"/>
            <a:ext cx="8396682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800" b="0" dirty="0" smtClean="0">
                <a:effectLst/>
              </a:rPr>
              <a:t>Elders are charged with the care and feeding, as well as the spiritual guidance of the church. </a:t>
            </a:r>
          </a:p>
          <a:p>
            <a:pPr marL="514350" indent="-514350">
              <a:buFontTx/>
              <a:buAutoNum type="arabicPeriod" startAt="2"/>
            </a:pPr>
            <a:endParaRPr lang="en-US" sz="2800" b="0" dirty="0">
              <a:effectLst/>
            </a:endParaRPr>
          </a:p>
          <a:p>
            <a:pPr marL="914400" lvl="1" indent="-514350"/>
            <a:r>
              <a:rPr lang="en-US" dirty="0" smtClean="0">
                <a:latin typeface="+mn-lt"/>
              </a:rPr>
              <a:t>1 Tim 3:5 says the elders are to “take care of the church of God.</a:t>
            </a:r>
          </a:p>
          <a:p>
            <a:pPr marL="914400" lvl="1" indent="-514350"/>
            <a:endParaRPr lang="en-US" sz="30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35083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48"/>
          <p:cNvSpPr txBox="1">
            <a:spLocks noChangeArrowheads="1"/>
          </p:cNvSpPr>
          <p:nvPr/>
        </p:nvSpPr>
        <p:spPr bwMode="auto">
          <a:xfrm>
            <a:off x="304800" y="228600"/>
            <a:ext cx="419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Role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of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</a:t>
            </a:r>
            <a:r>
              <a:rPr lang="pt-B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an</a:t>
            </a:r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 Elder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2139468"/>
            <a:ext cx="8396682" cy="3358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800" b="0" dirty="0" smtClean="0">
                <a:effectLst/>
              </a:rPr>
              <a:t>Elders should be able to preach and teach when called upon. </a:t>
            </a:r>
          </a:p>
          <a:p>
            <a:pPr marL="514350" indent="-514350">
              <a:buFontTx/>
              <a:buAutoNum type="arabicPeriod" startAt="3"/>
            </a:pPr>
            <a:endParaRPr lang="en-US" sz="2800" b="0" dirty="0">
              <a:effectLst/>
            </a:endParaRPr>
          </a:p>
          <a:p>
            <a:pPr marL="914400" lvl="1" indent="-514350"/>
            <a:r>
              <a:rPr lang="en-US" dirty="0" smtClean="0">
                <a:latin typeface="+mn-lt"/>
              </a:rPr>
              <a:t>Titus 1:7, 9  </a:t>
            </a:r>
            <a:r>
              <a:rPr lang="en-US" dirty="0">
                <a:latin typeface="+mn-lt"/>
              </a:rPr>
              <a:t>He must hold firmly to the trustworthy message as it has been taught, so that he can encourage others by sound doctrine and refute those who oppose it.</a:t>
            </a:r>
            <a:endParaRPr lang="en-US" b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59863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Guia para CD">
  <a:themeElements>
    <a:clrScheme name="">
      <a:dk1>
        <a:srgbClr val="000000"/>
      </a:dk1>
      <a:lt1>
        <a:srgbClr val="FFFFFF"/>
      </a:lt1>
      <a:dk2>
        <a:srgbClr val="F76681"/>
      </a:dk2>
      <a:lt2>
        <a:srgbClr val="FAFD00"/>
      </a:lt2>
      <a:accent1>
        <a:srgbClr val="618FFD"/>
      </a:accent1>
      <a:accent2>
        <a:srgbClr val="00AE00"/>
      </a:accent2>
      <a:accent3>
        <a:srgbClr val="FAB8C1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uia para C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uia para C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ia para C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uia para CD">
  <a:themeElements>
    <a:clrScheme name="">
      <a:dk1>
        <a:srgbClr val="000000"/>
      </a:dk1>
      <a:lt1>
        <a:srgbClr val="FFFFFF"/>
      </a:lt1>
      <a:dk2>
        <a:srgbClr val="00B7A5"/>
      </a:dk2>
      <a:lt2>
        <a:srgbClr val="FAFD00"/>
      </a:lt2>
      <a:accent1>
        <a:srgbClr val="618FFD"/>
      </a:accent1>
      <a:accent2>
        <a:srgbClr val="00AE00"/>
      </a:accent2>
      <a:accent3>
        <a:srgbClr val="AAD8CF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uia para C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uia para C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ia para C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a para C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4862</TotalTime>
  <Pages>11</Pages>
  <Words>690</Words>
  <Application>Microsoft Macintosh PowerPoint</Application>
  <PresentationFormat>On-screen Show (4:3)</PresentationFormat>
  <Paragraphs>144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1_Guia para CD</vt:lpstr>
      <vt:lpstr>3_Guia para CD</vt:lpstr>
      <vt:lpstr>Title &amp; Subtitle</vt:lpstr>
      <vt:lpstr>The Elder’s Training 101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BlessConnection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&amp; Administration</dc:title>
  <dc:subject>Elder's Handbook</dc:subject>
  <dc:creator>Ministerial Association - Dr. Joel Sarli</dc:creator>
  <cp:lastModifiedBy>William Mcclendon</cp:lastModifiedBy>
  <cp:revision>203</cp:revision>
  <cp:lastPrinted>1995-11-20T11:59:56Z</cp:lastPrinted>
  <dcterms:created xsi:type="dcterms:W3CDTF">1995-05-16T11:34:52Z</dcterms:created>
  <dcterms:modified xsi:type="dcterms:W3CDTF">2012-06-17T23:05:34Z</dcterms:modified>
</cp:coreProperties>
</file>